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8"/>
  </p:notesMasterIdLst>
  <p:sldIdLst>
    <p:sldId id="256" r:id="rId2"/>
    <p:sldId id="258" r:id="rId3"/>
    <p:sldId id="278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264" r:id="rId12"/>
    <p:sldId id="354" r:id="rId13"/>
    <p:sldId id="355" r:id="rId14"/>
    <p:sldId id="356" r:id="rId15"/>
    <p:sldId id="357" r:id="rId16"/>
    <p:sldId id="274" r:id="rId17"/>
  </p:sldIdLst>
  <p:sldSz cx="9144000" cy="5143500" type="screen16x9"/>
  <p:notesSz cx="6858000" cy="9144000"/>
  <p:embeddedFontLst>
    <p:embeddedFont>
      <p:font typeface="PT Sans" panose="02010600030101010101" charset="0"/>
      <p:regular r:id="rId19"/>
      <p:bold r:id="rId20"/>
      <p:italic r:id="rId21"/>
      <p:boldItalic r:id="rId22"/>
    </p:embeddedFont>
    <p:embeddedFont>
      <p:font typeface="Montserrat" panose="02010600030101010101" charset="0"/>
      <p:regular r:id="rId23"/>
      <p:bold r:id="rId24"/>
      <p:italic r:id="rId25"/>
      <p:boldItalic r:id="rId26"/>
    </p:embeddedFont>
    <p:embeddedFont>
      <p:font typeface="等线" panose="02010600030101010101" pitchFamily="2" charset="-122"/>
      <p:regular r:id="rId27"/>
      <p:bold r:id="rId28"/>
    </p:embeddedFont>
    <p:embeddedFont>
      <p:font typeface="Vidaloka" panose="02010600030101010101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BBFE0B-A02A-4F5C-A08D-3345DECECCE0}">
  <a:tblStyle styleId="{4BBBFE0B-A02A-4F5C-A08D-3345DECECC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5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375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293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640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158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384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82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127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486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5683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6717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2057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PT Sans" panose="02010600030101010101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977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27878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PT Sans" panose="02010600030101010101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 dirty="0"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T Sans" panose="0201060003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PT Sans" panose="0201060003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T Sans" panose="0201060003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T Sans" panose="0201060003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2410500" y="2932775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T Sans" panose="0201060003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92" name="Google Shape;92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1994850" y="1697488"/>
            <a:ext cx="5154300" cy="11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PT Sans" panose="0201060003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cxnSp>
        <p:nvCxnSpPr>
          <p:cNvPr id="97" name="Google Shape;97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PT Sans" panose="02010600030101010101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108" name="Google Shape;10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7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3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59" r:id="rId3"/>
    <p:sldLayoutId id="2147483660" r:id="rId4"/>
    <p:sldLayoutId id="2147483661" r:id="rId5"/>
    <p:sldLayoutId id="2147483663" r:id="rId6"/>
    <p:sldLayoutId id="2147483677" r:id="rId7"/>
    <p:sldLayoutId id="2147483678" r:id="rId8"/>
    <p:sldLayoutId id="214748367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T Sans" panose="02010600030101010101" charset="0"/>
          <a:ea typeface="PT Sans" panose="02010600030101010101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us-central1-pestatanglungstore.cloudfunctions.net/hell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s-central1-pestatanglungstore.cloudfunctions.net/" TargetMode="External"/><Relationship Id="rId5" Type="http://schemas.openxmlformats.org/officeDocument/2006/relationships/hyperlink" Target="https://link/helloWorld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/setupstore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>
            <a:spLocks noGrp="1"/>
          </p:cNvSpPr>
          <p:nvPr>
            <p:ph type="ctrTitle"/>
          </p:nvPr>
        </p:nvSpPr>
        <p:spPr>
          <a:xfrm>
            <a:off x="1046799" y="908245"/>
            <a:ext cx="7064100" cy="1794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Assignment 2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Framework &amp; Rest</a:t>
            </a:r>
            <a:endParaRPr dirty="0"/>
          </a:p>
        </p:txBody>
      </p:sp>
      <p:sp>
        <p:nvSpPr>
          <p:cNvPr id="256" name="Google Shape;256;p39"/>
          <p:cNvSpPr txBox="1">
            <a:spLocks noGrp="1"/>
          </p:cNvSpPr>
          <p:nvPr>
            <p:ph type="subTitle" idx="1"/>
          </p:nvPr>
        </p:nvSpPr>
        <p:spPr>
          <a:xfrm>
            <a:off x="1046799" y="2585531"/>
            <a:ext cx="7064100" cy="441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tx2"/>
                </a:solidFill>
              </a:rPr>
              <a:t>Presented by Team Daffodil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92849" y="3112562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MY" sz="1600" b="1" dirty="0" err="1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Mohhamd</a:t>
            </a:r>
            <a:r>
              <a:rPr lang="en-MY" sz="1600" b="1" dirty="0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Y" sz="1600" b="1" dirty="0" err="1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Arif</a:t>
            </a:r>
            <a:r>
              <a:rPr lang="en-MY" sz="1600" b="1" dirty="0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Y" sz="1600" b="1" dirty="0" err="1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Istiaq</a:t>
            </a:r>
            <a:r>
              <a:rPr lang="en-MY" sz="1600" b="1" dirty="0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(A17CS4028)</a:t>
            </a:r>
            <a:endParaRPr lang="en-MY" b="1" dirty="0" smtClean="0">
              <a:latin typeface="PT Sans" panose="02010600030101010101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MY" sz="1600" b="1" dirty="0" err="1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Md</a:t>
            </a:r>
            <a:r>
              <a:rPr lang="en-MY" sz="1600" b="1" dirty="0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Y" sz="1600" b="1" dirty="0" err="1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Belal</a:t>
            </a:r>
            <a:r>
              <a:rPr lang="en-MY" sz="1600" b="1" dirty="0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Hossain Santo (A17CS5038)</a:t>
            </a:r>
            <a:endParaRPr lang="en-MY" b="1" dirty="0" smtClean="0">
              <a:latin typeface="PT Sans" panose="02010600030101010101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MY" sz="1600" b="1" dirty="0" err="1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Tanvir</a:t>
            </a:r>
            <a:r>
              <a:rPr lang="en-MY" sz="1600" b="1" dirty="0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Y" sz="1600" b="1" dirty="0" err="1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Ahammad</a:t>
            </a:r>
            <a:r>
              <a:rPr lang="en-MY" sz="1600" b="1" dirty="0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Moon (A19EC4023)</a:t>
            </a:r>
            <a:endParaRPr lang="en-MY" b="1" dirty="0" smtClean="0">
              <a:latin typeface="PT Sans" panose="02010600030101010101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MY" sz="1600" b="1" dirty="0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 </a:t>
            </a:r>
            <a:r>
              <a:rPr lang="en-MY" sz="1600" b="1" dirty="0" err="1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MY" sz="1600" b="1" dirty="0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Ren (A18CS0099)</a:t>
            </a:r>
            <a:endParaRPr lang="en-MY" b="1" dirty="0" smtClean="0">
              <a:latin typeface="PT Sans" panose="02010600030101010101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MY" sz="1600" b="1" dirty="0" err="1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Azmil</a:t>
            </a:r>
            <a:r>
              <a:rPr lang="en-MY" sz="1600" b="1" dirty="0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Y" sz="1600" b="1" dirty="0" err="1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Azizi</a:t>
            </a:r>
            <a:r>
              <a:rPr lang="en-MY" sz="1600" b="1" dirty="0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Bin </a:t>
            </a:r>
            <a:r>
              <a:rPr lang="en-MY" sz="1600" b="1" dirty="0" err="1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Nordin</a:t>
            </a:r>
            <a:r>
              <a:rPr lang="en-MY" sz="1600" b="1" dirty="0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(A18CS0041)</a:t>
            </a:r>
            <a:endParaRPr lang="en-MY" b="1" dirty="0">
              <a:effectLst/>
              <a:latin typeface="PT Sans" panose="02010600030101010101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>
            <a:spLocks noGrp="1"/>
          </p:cNvSpPr>
          <p:nvPr>
            <p:ph type="title"/>
          </p:nvPr>
        </p:nvSpPr>
        <p:spPr>
          <a:xfrm>
            <a:off x="4722125" y="2343636"/>
            <a:ext cx="3082431" cy="648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MY" dirty="0">
                <a:solidFill>
                  <a:schemeClr val="tx2"/>
                </a:solidFill>
              </a:rPr>
              <a:t>RESTFUL API</a:t>
            </a:r>
          </a:p>
        </p:txBody>
      </p:sp>
      <p:sp>
        <p:nvSpPr>
          <p:cNvPr id="439" name="Google Shape;439;p61"/>
          <p:cNvSpPr txBox="1">
            <a:spLocks noGrp="1"/>
          </p:cNvSpPr>
          <p:nvPr>
            <p:ph type="title" idx="2"/>
          </p:nvPr>
        </p:nvSpPr>
        <p:spPr>
          <a:xfrm>
            <a:off x="4722125" y="1365336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440" name="Google Shape;440;p61"/>
          <p:cNvSpPr txBox="1">
            <a:spLocks noGrp="1"/>
          </p:cNvSpPr>
          <p:nvPr>
            <p:ph type="subTitle" idx="1"/>
          </p:nvPr>
        </p:nvSpPr>
        <p:spPr>
          <a:xfrm>
            <a:off x="4722125" y="3068507"/>
            <a:ext cx="4155744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MY" sz="1800" b="1" dirty="0"/>
              <a:t>Explain the results of the Rest API using Rest Client</a:t>
            </a:r>
          </a:p>
        </p:txBody>
      </p:sp>
      <p:pic>
        <p:nvPicPr>
          <p:cNvPr id="441" name="Google Shape;441;p6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6" y="487200"/>
            <a:ext cx="3604826" cy="4242758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359361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8;p61"/>
          <p:cNvSpPr txBox="1">
            <a:spLocks noGrp="1"/>
          </p:cNvSpPr>
          <p:nvPr>
            <p:ph type="title"/>
          </p:nvPr>
        </p:nvSpPr>
        <p:spPr>
          <a:xfrm>
            <a:off x="3220872" y="0"/>
            <a:ext cx="2702256" cy="6489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000" dirty="0" smtClean="0">
                <a:solidFill>
                  <a:schemeClr val="bg2"/>
                </a:solidFill>
              </a:rPr>
              <a:t>FRAMEWORK</a:t>
            </a:r>
            <a:endParaRPr lang="en-MY" sz="3000" dirty="0">
              <a:solidFill>
                <a:schemeClr val="bg2"/>
              </a:solidFill>
            </a:endParaRPr>
          </a:p>
        </p:txBody>
      </p:sp>
      <p:sp>
        <p:nvSpPr>
          <p:cNvPr id="6" name="Google Shape;438;p61"/>
          <p:cNvSpPr txBox="1">
            <a:spLocks/>
          </p:cNvSpPr>
          <p:nvPr/>
        </p:nvSpPr>
        <p:spPr>
          <a:xfrm>
            <a:off x="236542" y="1050878"/>
            <a:ext cx="4217186" cy="35074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6542" y="560189"/>
            <a:ext cx="8670915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PT Sans" panose="02010600030101010101" charset="0"/>
              </a:rPr>
              <a:t>@</a:t>
            </a:r>
            <a:r>
              <a:rPr lang="en-US" b="1" dirty="0" err="1">
                <a:solidFill>
                  <a:schemeClr val="tx2"/>
                </a:solidFill>
                <a:latin typeface="PT Sans" panose="02010600030101010101" charset="0"/>
              </a:rPr>
              <a:t>baseUrl</a:t>
            </a:r>
            <a:r>
              <a:rPr lang="en-US" b="1" dirty="0">
                <a:solidFill>
                  <a:schemeClr val="tx2"/>
                </a:solidFill>
                <a:latin typeface="PT Sans" panose="02010600030101010101" charset="0"/>
              </a:rPr>
              <a:t> = https://us-central1-pestatanglungstore.cloudfunctions.net/api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4" name="Google Shape;438;p61"/>
          <p:cNvSpPr txBox="1">
            <a:spLocks/>
          </p:cNvSpPr>
          <p:nvPr/>
        </p:nvSpPr>
        <p:spPr>
          <a:xfrm>
            <a:off x="4690271" y="1050877"/>
            <a:ext cx="4217186" cy="35074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41945" y="1149317"/>
            <a:ext cx="1678674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GET (List of items)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59527" y="1149317"/>
            <a:ext cx="1678674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GET (Single Item)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08" y="1550985"/>
            <a:ext cx="3523918" cy="7213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44671"/>
          <a:stretch/>
        </p:blipFill>
        <p:spPr>
          <a:xfrm>
            <a:off x="533762" y="2332434"/>
            <a:ext cx="3534707" cy="20757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282" y="1550985"/>
            <a:ext cx="4016700" cy="8526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82" y="2417233"/>
            <a:ext cx="4035910" cy="189545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8;p61"/>
          <p:cNvSpPr txBox="1">
            <a:spLocks noGrp="1"/>
          </p:cNvSpPr>
          <p:nvPr>
            <p:ph type="title"/>
          </p:nvPr>
        </p:nvSpPr>
        <p:spPr>
          <a:xfrm>
            <a:off x="3220872" y="0"/>
            <a:ext cx="2702256" cy="6489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000" dirty="0" smtClean="0">
                <a:solidFill>
                  <a:schemeClr val="bg2"/>
                </a:solidFill>
              </a:rPr>
              <a:t>FRAMEWORK</a:t>
            </a:r>
            <a:endParaRPr lang="en-MY" sz="3000" dirty="0">
              <a:solidFill>
                <a:schemeClr val="bg2"/>
              </a:solidFill>
            </a:endParaRPr>
          </a:p>
        </p:txBody>
      </p:sp>
      <p:sp>
        <p:nvSpPr>
          <p:cNvPr id="6" name="Google Shape;438;p61"/>
          <p:cNvSpPr txBox="1">
            <a:spLocks/>
          </p:cNvSpPr>
          <p:nvPr/>
        </p:nvSpPr>
        <p:spPr>
          <a:xfrm>
            <a:off x="162055" y="1020170"/>
            <a:ext cx="2831926" cy="35074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6542" y="560189"/>
            <a:ext cx="8670915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PT Sans" panose="02010600030101010101" charset="0"/>
              </a:rPr>
              <a:t>@</a:t>
            </a:r>
            <a:r>
              <a:rPr lang="en-US" b="1" dirty="0" err="1">
                <a:solidFill>
                  <a:schemeClr val="tx2"/>
                </a:solidFill>
                <a:latin typeface="PT Sans" panose="02010600030101010101" charset="0"/>
              </a:rPr>
              <a:t>baseUrl</a:t>
            </a:r>
            <a:r>
              <a:rPr lang="en-US" b="1" dirty="0">
                <a:solidFill>
                  <a:schemeClr val="tx2"/>
                </a:solidFill>
                <a:latin typeface="PT Sans" panose="02010600030101010101" charset="0"/>
              </a:rPr>
              <a:t> = https://us-central1-pestatanglungstore.cloudfunctions.net/api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9835" y="1120378"/>
            <a:ext cx="1096365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POST item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22" name="Google Shape;438;p61"/>
          <p:cNvSpPr txBox="1">
            <a:spLocks/>
          </p:cNvSpPr>
          <p:nvPr/>
        </p:nvSpPr>
        <p:spPr>
          <a:xfrm>
            <a:off x="3156037" y="1020170"/>
            <a:ext cx="2831926" cy="35074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23" name="Google Shape;438;p61"/>
          <p:cNvSpPr txBox="1">
            <a:spLocks/>
          </p:cNvSpPr>
          <p:nvPr/>
        </p:nvSpPr>
        <p:spPr>
          <a:xfrm>
            <a:off x="6150019" y="1020170"/>
            <a:ext cx="2831926" cy="35074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49973" y="1120378"/>
            <a:ext cx="1044052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PUT item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59507" y="1120378"/>
            <a:ext cx="1212949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DELETE item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42" y="1580359"/>
            <a:ext cx="2137133" cy="14831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35" y="3163751"/>
            <a:ext cx="2159148" cy="1030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960" y="1580359"/>
            <a:ext cx="2687498" cy="576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486" y="2185504"/>
            <a:ext cx="2683736" cy="1915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872" y="1638194"/>
            <a:ext cx="2714986" cy="11050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6383" y="2803089"/>
            <a:ext cx="2747271" cy="129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3" y="342307"/>
            <a:ext cx="7567092" cy="2881610"/>
          </a:xfrm>
          <a:prstGeom prst="rect">
            <a:avLst/>
          </a:prstGeom>
        </p:spPr>
      </p:pic>
      <p:sp>
        <p:nvSpPr>
          <p:cNvPr id="438" name="Google Shape;438;p61"/>
          <p:cNvSpPr txBox="1">
            <a:spLocks noGrp="1"/>
          </p:cNvSpPr>
          <p:nvPr>
            <p:ph type="title"/>
          </p:nvPr>
        </p:nvSpPr>
        <p:spPr>
          <a:xfrm>
            <a:off x="2786106" y="3138233"/>
            <a:ext cx="3778467" cy="648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MY" dirty="0">
                <a:solidFill>
                  <a:schemeClr val="bg1"/>
                </a:solidFill>
              </a:rPr>
              <a:t>FUNCTIONALITY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439" name="Google Shape;439;p61"/>
          <p:cNvSpPr txBox="1">
            <a:spLocks noGrp="1"/>
          </p:cNvSpPr>
          <p:nvPr>
            <p:ph type="title" idx="2"/>
          </p:nvPr>
        </p:nvSpPr>
        <p:spPr>
          <a:xfrm>
            <a:off x="1494430" y="297353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440" name="Google Shape;440;p61"/>
          <p:cNvSpPr txBox="1">
            <a:spLocks noGrp="1"/>
          </p:cNvSpPr>
          <p:nvPr>
            <p:ph type="subTitle" idx="1"/>
          </p:nvPr>
        </p:nvSpPr>
        <p:spPr>
          <a:xfrm>
            <a:off x="1624083" y="3721733"/>
            <a:ext cx="494049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MY" sz="1800" b="1" dirty="0"/>
              <a:t>Explain how to use RESTful API for the front end</a:t>
            </a:r>
          </a:p>
        </p:txBody>
      </p:sp>
    </p:spTree>
    <p:extLst>
      <p:ext uri="{BB962C8B-B14F-4D97-AF65-F5344CB8AC3E}">
        <p14:creationId xmlns:p14="http://schemas.microsoft.com/office/powerpoint/2010/main" val="2436823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3" y="342307"/>
            <a:ext cx="7567092" cy="2881610"/>
          </a:xfrm>
          <a:prstGeom prst="rect">
            <a:avLst/>
          </a:prstGeom>
        </p:spPr>
      </p:pic>
      <p:sp>
        <p:nvSpPr>
          <p:cNvPr id="438" name="Google Shape;438;p61"/>
          <p:cNvSpPr txBox="1">
            <a:spLocks noGrp="1"/>
          </p:cNvSpPr>
          <p:nvPr>
            <p:ph type="title"/>
          </p:nvPr>
        </p:nvSpPr>
        <p:spPr>
          <a:xfrm>
            <a:off x="2786106" y="3138233"/>
            <a:ext cx="3778467" cy="648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MY" dirty="0">
                <a:solidFill>
                  <a:schemeClr val="bg1"/>
                </a:solidFill>
              </a:rPr>
              <a:t>FUNCTIONALITY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439" name="Google Shape;439;p61"/>
          <p:cNvSpPr txBox="1">
            <a:spLocks noGrp="1"/>
          </p:cNvSpPr>
          <p:nvPr>
            <p:ph type="title" idx="2"/>
          </p:nvPr>
        </p:nvSpPr>
        <p:spPr>
          <a:xfrm>
            <a:off x="1494430" y="297353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440" name="Google Shape;440;p61"/>
          <p:cNvSpPr txBox="1">
            <a:spLocks noGrp="1"/>
          </p:cNvSpPr>
          <p:nvPr>
            <p:ph type="subTitle" idx="1"/>
          </p:nvPr>
        </p:nvSpPr>
        <p:spPr>
          <a:xfrm>
            <a:off x="1624083" y="3721733"/>
            <a:ext cx="494049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MY" sz="1800" b="1" dirty="0"/>
              <a:t>Explain how to use RESTful API for the front end</a:t>
            </a:r>
          </a:p>
        </p:txBody>
      </p:sp>
    </p:spTree>
    <p:extLst>
      <p:ext uri="{BB962C8B-B14F-4D97-AF65-F5344CB8AC3E}">
        <p14:creationId xmlns:p14="http://schemas.microsoft.com/office/powerpoint/2010/main" val="2506493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72" y="1092933"/>
            <a:ext cx="8025000" cy="30559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8858" y="3380726"/>
            <a:ext cx="1678674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GET (List of items)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3264" y="4065389"/>
            <a:ext cx="1226026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PT Sans" panose="02010600030101010101" charset="0"/>
              </a:rPr>
              <a:t>PUT item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557749" y="3841845"/>
            <a:ext cx="211541" cy="2320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167346" y="4065389"/>
            <a:ext cx="1226026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DELETE </a:t>
            </a:r>
            <a:r>
              <a:rPr lang="en-US" b="1" dirty="0">
                <a:solidFill>
                  <a:schemeClr val="tx2"/>
                </a:solidFill>
                <a:latin typeface="PT Sans" panose="02010600030101010101" charset="0"/>
              </a:rPr>
              <a:t>item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7268569" y="1993437"/>
            <a:ext cx="300249" cy="2797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55556" y="1713425"/>
            <a:ext cx="1226026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POST item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8033982" y="3946478"/>
            <a:ext cx="300249" cy="2797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597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7"/>
          <p:cNvSpPr txBox="1">
            <a:spLocks noGrp="1"/>
          </p:cNvSpPr>
          <p:nvPr>
            <p:ph type="title"/>
          </p:nvPr>
        </p:nvSpPr>
        <p:spPr>
          <a:xfrm>
            <a:off x="713225" y="14977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 You</a:t>
            </a:r>
            <a:endParaRPr dirty="0"/>
          </a:p>
        </p:txBody>
      </p:sp>
      <p:sp>
        <p:nvSpPr>
          <p:cNvPr id="5" name="Google Shape;438;p61"/>
          <p:cNvSpPr txBox="1">
            <a:spLocks/>
          </p:cNvSpPr>
          <p:nvPr/>
        </p:nvSpPr>
        <p:spPr>
          <a:xfrm>
            <a:off x="1088384" y="3001755"/>
            <a:ext cx="6967181" cy="64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Vidaloka"/>
              <a:buNone/>
              <a:defRPr sz="120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smtClean="0">
                <a:solidFill>
                  <a:schemeClr val="bg1"/>
                </a:solidFill>
              </a:rPr>
              <a:t>Presented by Group Daffodil</a:t>
            </a:r>
            <a:endParaRPr lang="en-MY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>
            <a:spLocks noGrp="1"/>
          </p:cNvSpPr>
          <p:nvPr>
            <p:ph type="title"/>
          </p:nvPr>
        </p:nvSpPr>
        <p:spPr>
          <a:xfrm>
            <a:off x="2888939" y="388961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dirty="0" smtClean="0"/>
              <a:t>Contents</a:t>
            </a:r>
            <a:endParaRPr dirty="0"/>
          </a:p>
        </p:txBody>
      </p:sp>
      <p:sp>
        <p:nvSpPr>
          <p:cNvPr id="268" name="Google Shape;268;p41"/>
          <p:cNvSpPr txBox="1">
            <a:spLocks noGrp="1"/>
          </p:cNvSpPr>
          <p:nvPr>
            <p:ph type="subTitle" idx="3"/>
          </p:nvPr>
        </p:nvSpPr>
        <p:spPr>
          <a:xfrm>
            <a:off x="302135" y="2560023"/>
            <a:ext cx="2520176" cy="54745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FRAMEWORK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9" name="Google Shape;269;p41"/>
          <p:cNvSpPr txBox="1">
            <a:spLocks noGrp="1"/>
          </p:cNvSpPr>
          <p:nvPr>
            <p:ph type="subTitle" idx="1"/>
          </p:nvPr>
        </p:nvSpPr>
        <p:spPr>
          <a:xfrm>
            <a:off x="3403878" y="2560023"/>
            <a:ext cx="2321867" cy="54745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smtClean="0">
                <a:solidFill>
                  <a:schemeClr val="bg1"/>
                </a:solidFill>
              </a:rPr>
              <a:t>RESTFUL API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270" name="Google Shape;270;p41"/>
          <p:cNvSpPr txBox="1">
            <a:spLocks noGrp="1"/>
          </p:cNvSpPr>
          <p:nvPr>
            <p:ph type="subTitle" idx="2"/>
          </p:nvPr>
        </p:nvSpPr>
        <p:spPr>
          <a:xfrm>
            <a:off x="3301334" y="313008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Explain the results of the Rest API using Rest Client</a:t>
            </a:r>
            <a:endParaRPr dirty="0"/>
          </a:p>
        </p:txBody>
      </p:sp>
      <p:sp>
        <p:nvSpPr>
          <p:cNvPr id="271" name="Google Shape;271;p41"/>
          <p:cNvSpPr txBox="1">
            <a:spLocks noGrp="1"/>
          </p:cNvSpPr>
          <p:nvPr>
            <p:ph type="subTitle" idx="4"/>
          </p:nvPr>
        </p:nvSpPr>
        <p:spPr>
          <a:xfrm>
            <a:off x="188064" y="3130085"/>
            <a:ext cx="2698436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Explain how to setup Express JS framework for RESTful API</a:t>
            </a:r>
            <a:endParaRPr dirty="0"/>
          </a:p>
        </p:txBody>
      </p:sp>
      <p:sp>
        <p:nvSpPr>
          <p:cNvPr id="274" name="Google Shape;274;p41"/>
          <p:cNvSpPr txBox="1">
            <a:spLocks noGrp="1"/>
          </p:cNvSpPr>
          <p:nvPr>
            <p:ph type="subTitle" idx="7"/>
          </p:nvPr>
        </p:nvSpPr>
        <p:spPr>
          <a:xfrm>
            <a:off x="6307312" y="2560023"/>
            <a:ext cx="2544091" cy="54745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smtClean="0">
                <a:solidFill>
                  <a:schemeClr val="bg1"/>
                </a:solidFill>
              </a:rPr>
              <a:t>FUNCTIONALITY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275" name="Google Shape;275;p41"/>
          <p:cNvSpPr txBox="1">
            <a:spLocks noGrp="1"/>
          </p:cNvSpPr>
          <p:nvPr>
            <p:ph type="subTitle" idx="8"/>
          </p:nvPr>
        </p:nvSpPr>
        <p:spPr>
          <a:xfrm>
            <a:off x="6307312" y="3130085"/>
            <a:ext cx="254409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Explain how to use RESTful API for the front end</a:t>
            </a:r>
            <a:endParaRPr dirty="0"/>
          </a:p>
        </p:txBody>
      </p:sp>
      <p:sp>
        <p:nvSpPr>
          <p:cNvPr id="276" name="Google Shape;276;p41"/>
          <p:cNvSpPr txBox="1">
            <a:spLocks noGrp="1"/>
          </p:cNvSpPr>
          <p:nvPr>
            <p:ph type="title" idx="9"/>
          </p:nvPr>
        </p:nvSpPr>
        <p:spPr>
          <a:xfrm>
            <a:off x="1017682" y="1918811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7" name="Google Shape;277;p41"/>
          <p:cNvSpPr txBox="1">
            <a:spLocks noGrp="1"/>
          </p:cNvSpPr>
          <p:nvPr>
            <p:ph type="title" idx="13"/>
          </p:nvPr>
        </p:nvSpPr>
        <p:spPr>
          <a:xfrm>
            <a:off x="3971700" y="1918811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78" name="Google Shape;278;p41"/>
          <p:cNvSpPr txBox="1">
            <a:spLocks noGrp="1"/>
          </p:cNvSpPr>
          <p:nvPr>
            <p:ph type="title" idx="14"/>
          </p:nvPr>
        </p:nvSpPr>
        <p:spPr>
          <a:xfrm>
            <a:off x="6925718" y="1918811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>
            <a:spLocks noGrp="1"/>
          </p:cNvSpPr>
          <p:nvPr>
            <p:ph type="title"/>
          </p:nvPr>
        </p:nvSpPr>
        <p:spPr>
          <a:xfrm>
            <a:off x="4722125" y="2343636"/>
            <a:ext cx="3082431" cy="648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smtClean="0">
                <a:solidFill>
                  <a:schemeClr val="tx2"/>
                </a:solidFill>
              </a:rPr>
              <a:t>FRAMEWORK</a:t>
            </a:r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439" name="Google Shape;439;p61"/>
          <p:cNvSpPr txBox="1">
            <a:spLocks noGrp="1"/>
          </p:cNvSpPr>
          <p:nvPr>
            <p:ph type="title" idx="2"/>
          </p:nvPr>
        </p:nvSpPr>
        <p:spPr>
          <a:xfrm>
            <a:off x="4722125" y="1365336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sp>
        <p:nvSpPr>
          <p:cNvPr id="440" name="Google Shape;440;p61"/>
          <p:cNvSpPr txBox="1">
            <a:spLocks noGrp="1"/>
          </p:cNvSpPr>
          <p:nvPr>
            <p:ph type="subTitle" idx="1"/>
          </p:nvPr>
        </p:nvSpPr>
        <p:spPr>
          <a:xfrm>
            <a:off x="4722125" y="3068507"/>
            <a:ext cx="4155744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MY" sz="1800" b="1" dirty="0"/>
              <a:t>Explain how to setup Express JS framework for RESTful API</a:t>
            </a:r>
            <a:endParaRPr lang="en-MY" sz="1800" b="1" dirty="0"/>
          </a:p>
        </p:txBody>
      </p:sp>
      <p:pic>
        <p:nvPicPr>
          <p:cNvPr id="441" name="Google Shape;441;p6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6" y="454088"/>
            <a:ext cx="3604826" cy="4308982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42" b="74787"/>
          <a:stretch/>
        </p:blipFill>
        <p:spPr>
          <a:xfrm>
            <a:off x="156951" y="809895"/>
            <a:ext cx="3377820" cy="1046201"/>
          </a:xfrm>
          <a:prstGeom prst="rect">
            <a:avLst/>
          </a:prstGeom>
        </p:spPr>
      </p:pic>
      <p:sp>
        <p:nvSpPr>
          <p:cNvPr id="7" name="Google Shape;438;p61"/>
          <p:cNvSpPr txBox="1">
            <a:spLocks noGrp="1"/>
          </p:cNvSpPr>
          <p:nvPr>
            <p:ph type="title"/>
          </p:nvPr>
        </p:nvSpPr>
        <p:spPr>
          <a:xfrm>
            <a:off x="2975213" y="43610"/>
            <a:ext cx="2640842" cy="6489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smtClean="0">
                <a:solidFill>
                  <a:schemeClr val="bg2"/>
                </a:solidFill>
              </a:rPr>
              <a:t>FRAMEWORK</a:t>
            </a:r>
            <a:endParaRPr lang="en-MY" dirty="0">
              <a:solidFill>
                <a:schemeClr val="bg2"/>
              </a:solidFill>
            </a:endParaRPr>
          </a:p>
        </p:txBody>
      </p:sp>
      <p:sp>
        <p:nvSpPr>
          <p:cNvPr id="8" name="Google Shape;438;p61"/>
          <p:cNvSpPr txBox="1">
            <a:spLocks/>
          </p:cNvSpPr>
          <p:nvPr/>
        </p:nvSpPr>
        <p:spPr>
          <a:xfrm>
            <a:off x="3687171" y="809895"/>
            <a:ext cx="5265761" cy="105884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MY" dirty="0" smtClean="0">
                <a:solidFill>
                  <a:schemeClr val="tx2"/>
                </a:solidFill>
              </a:rPr>
              <a:t>FRAMEWORKG</a:t>
            </a:r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44270" y="1559964"/>
            <a:ext cx="2208662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Initial Setup for Express JS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87171" y="914634"/>
            <a:ext cx="5113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i="1" dirty="0" smtClean="0">
                <a:latin typeface="PT Sans" panose="02010600030101010101" charset="0"/>
              </a:rPr>
              <a:t>“express</a:t>
            </a:r>
            <a:r>
              <a:rPr lang="en-US" sz="1200" dirty="0" smtClean="0">
                <a:latin typeface="PT Sans" panose="02010600030101010101" charset="0"/>
              </a:rPr>
              <a:t>” means use </a:t>
            </a:r>
            <a:r>
              <a:rPr lang="en-US" sz="1200" b="1" dirty="0" smtClean="0">
                <a:latin typeface="PT Sans" panose="02010600030101010101" charset="0"/>
              </a:rPr>
              <a:t>Express JS </a:t>
            </a:r>
            <a:r>
              <a:rPr lang="en-US" sz="1200" dirty="0" smtClean="0">
                <a:latin typeface="PT Sans" panose="02010600030101010101" charset="0"/>
              </a:rPr>
              <a:t>as the framework 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PT Sans" panose="02010600030101010101" charset="0"/>
              </a:rPr>
              <a:t>“firebase-functions” means use </a:t>
            </a:r>
            <a:r>
              <a:rPr lang="en-US" sz="1200" b="1" dirty="0" smtClean="0">
                <a:latin typeface="PT Sans" panose="02010600030101010101" charset="0"/>
              </a:rPr>
              <a:t>Firebase</a:t>
            </a:r>
            <a:r>
              <a:rPr lang="en-US" sz="1200" dirty="0" smtClean="0">
                <a:latin typeface="PT Sans" panose="02010600030101010101" charset="0"/>
              </a:rPr>
              <a:t> as backend service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PT Sans" panose="02010600030101010101" charset="0"/>
              </a:rPr>
              <a:t>“</a:t>
            </a:r>
            <a:r>
              <a:rPr lang="en-US" sz="1200" dirty="0" err="1" smtClean="0">
                <a:latin typeface="PT Sans" panose="02010600030101010101" charset="0"/>
              </a:rPr>
              <a:t>cors</a:t>
            </a:r>
            <a:r>
              <a:rPr lang="en-US" sz="1200" dirty="0" smtClean="0">
                <a:latin typeface="PT Sans" panose="02010600030101010101" charset="0"/>
              </a:rPr>
              <a:t>” means need the function </a:t>
            </a:r>
            <a:r>
              <a:rPr lang="en-US" sz="1200" dirty="0">
                <a:latin typeface="PT Sans" panose="02010600030101010101" charset="0"/>
              </a:rPr>
              <a:t>for </a:t>
            </a:r>
            <a:r>
              <a:rPr lang="en-US" sz="1200" b="1" dirty="0" smtClean="0">
                <a:latin typeface="PT Sans" panose="02010600030101010101" charset="0"/>
              </a:rPr>
              <a:t>Cross-Origin Resource Sharing</a:t>
            </a:r>
            <a:endParaRPr lang="en-MY" sz="1200" b="1" dirty="0">
              <a:latin typeface="PT Sans" panose="02010600030101010101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66"/>
          <a:stretch/>
        </p:blipFill>
        <p:spPr>
          <a:xfrm>
            <a:off x="4094263" y="1973481"/>
            <a:ext cx="4858669" cy="1943427"/>
          </a:xfrm>
          <a:prstGeom prst="rect">
            <a:avLst/>
          </a:prstGeom>
        </p:spPr>
      </p:pic>
      <p:sp>
        <p:nvSpPr>
          <p:cNvPr id="12" name="Google Shape;438;p61"/>
          <p:cNvSpPr txBox="1">
            <a:spLocks/>
          </p:cNvSpPr>
          <p:nvPr/>
        </p:nvSpPr>
        <p:spPr>
          <a:xfrm>
            <a:off x="156921" y="1987128"/>
            <a:ext cx="3882786" cy="188201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6950" y="1973481"/>
            <a:ext cx="1624084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Example Functions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81034" y="1973481"/>
            <a:ext cx="2258701" cy="30777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0097" y="2325285"/>
            <a:ext cx="37485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PT Sans" panose="02010600030101010101" charset="0"/>
              </a:rPr>
              <a:t>2</a:t>
            </a:r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 Functions created to use for </a:t>
            </a:r>
            <a:r>
              <a:rPr lang="en-US" sz="1200" b="1" dirty="0" smtClean="0">
                <a:solidFill>
                  <a:schemeClr val="tx1"/>
                </a:solidFill>
                <a:latin typeface="PT Sans" panose="02010600030101010101" charset="0"/>
              </a:rPr>
              <a:t>TESTING</a:t>
            </a:r>
            <a:endParaRPr lang="en-US" sz="1200" dirty="0">
              <a:solidFill>
                <a:schemeClr val="tx1"/>
              </a:solidFill>
              <a:latin typeface="PT Sans" panose="02010600030101010101" charset="0"/>
            </a:endParaRP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Function 1</a:t>
            </a:r>
            <a:r>
              <a:rPr lang="en-US" sz="1200" b="1" dirty="0" smtClean="0">
                <a:solidFill>
                  <a:schemeClr val="tx1"/>
                </a:solidFill>
                <a:latin typeface="PT Sans" panose="02010600030101010101" charset="0"/>
              </a:rPr>
              <a:t>: </a:t>
            </a:r>
            <a:r>
              <a:rPr lang="en-US" sz="1200" b="1" i="1" u="sng" dirty="0" smtClean="0">
                <a:solidFill>
                  <a:schemeClr val="tx1"/>
                </a:solidFill>
                <a:latin typeface="PT Sans" panose="02010600030101010101" charset="0"/>
              </a:rPr>
              <a:t>https://link/</a:t>
            </a:r>
            <a:r>
              <a:rPr lang="en-US" sz="1200" b="1" dirty="0" smtClean="0">
                <a:solidFill>
                  <a:schemeClr val="tx1"/>
                </a:solidFill>
                <a:latin typeface="PT Sans" panose="02010600030101010101" charset="0"/>
              </a:rPr>
              <a:t/>
            </a:r>
            <a:br>
              <a:rPr lang="en-US" sz="1200" b="1" dirty="0" smtClean="0">
                <a:solidFill>
                  <a:schemeClr val="tx1"/>
                </a:solidFill>
                <a:latin typeface="PT Sans" panose="02010600030101010101" charset="0"/>
              </a:rPr>
            </a:br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Test the database connection whether is success or failed 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Function 2</a:t>
            </a:r>
            <a:r>
              <a:rPr lang="en-US" sz="1200" dirty="0">
                <a:solidFill>
                  <a:schemeClr val="tx1"/>
                </a:solidFill>
                <a:latin typeface="PT Sans" panose="02010600030101010101" charset="0"/>
              </a:rPr>
              <a:t>: </a:t>
            </a:r>
            <a:r>
              <a:rPr lang="en-US" sz="1200" b="1" i="1" u="sng" dirty="0">
                <a:solidFill>
                  <a:schemeClr val="tx1"/>
                </a:solidFill>
                <a:latin typeface="PT Sans" panose="02010600030101010101" charset="0"/>
                <a:hlinkClick r:id="rId5"/>
              </a:rPr>
              <a:t>https</a:t>
            </a:r>
            <a:r>
              <a:rPr lang="en-US" sz="1200" b="1" i="1" u="sng" dirty="0" smtClean="0">
                <a:solidFill>
                  <a:schemeClr val="tx1"/>
                </a:solidFill>
                <a:latin typeface="PT Sans" panose="02010600030101010101" charset="0"/>
                <a:hlinkClick r:id="rId5"/>
              </a:rPr>
              <a:t>://link/helloWorld</a:t>
            </a:r>
            <a:r>
              <a:rPr lang="en-US" sz="1200" b="1" i="1" u="sng" dirty="0" smtClean="0">
                <a:solidFill>
                  <a:schemeClr val="tx1"/>
                </a:solidFill>
                <a:latin typeface="PT Sans" panose="02010600030101010101" charset="0"/>
              </a:rPr>
              <a:t/>
            </a:r>
            <a:br>
              <a:rPr lang="en-US" sz="1200" b="1" i="1" u="sng" dirty="0" smtClean="0">
                <a:solidFill>
                  <a:schemeClr val="tx1"/>
                </a:solidFill>
                <a:latin typeface="PT Sans" panose="02010600030101010101" charset="0"/>
              </a:rPr>
            </a:br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Test the function can send the message from the server </a:t>
            </a:r>
            <a:endParaRPr lang="en-US" sz="1200" b="1" dirty="0" smtClean="0">
              <a:solidFill>
                <a:schemeClr val="tx1"/>
              </a:solidFill>
              <a:latin typeface="PT Sans" panose="02010600030101010101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87171" y="1559343"/>
            <a:ext cx="3057099" cy="30777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8" name="Google Shape;438;p61"/>
          <p:cNvSpPr txBox="1">
            <a:spLocks/>
          </p:cNvSpPr>
          <p:nvPr/>
        </p:nvSpPr>
        <p:spPr>
          <a:xfrm>
            <a:off x="156951" y="3978322"/>
            <a:ext cx="8795982" cy="64144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7197" y="4072942"/>
            <a:ext cx="858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Function 1: </a:t>
            </a:r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  <a:hlinkClick r:id="rId6"/>
              </a:rPr>
              <a:t>https</a:t>
            </a:r>
            <a:r>
              <a:rPr lang="en-US" sz="1200" dirty="0">
                <a:solidFill>
                  <a:schemeClr val="tx1"/>
                </a:solidFill>
                <a:latin typeface="PT Sans" panose="02010600030101010101" charset="0"/>
                <a:hlinkClick r:id="rId6"/>
              </a:rPr>
              <a:t>://</a:t>
            </a:r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  <a:hlinkClick r:id="rId6"/>
              </a:rPr>
              <a:t>us-central1-pestatanglungstore.cloudfunctions.net/</a:t>
            </a:r>
            <a:endParaRPr lang="en-US" sz="1200" dirty="0" smtClean="0">
              <a:solidFill>
                <a:schemeClr val="tx1"/>
              </a:solidFill>
              <a:latin typeface="PT Sans" panose="02010600030101010101" charset="0"/>
            </a:endParaRP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Function 2</a:t>
            </a:r>
            <a:r>
              <a:rPr lang="en-US" sz="1200" b="1" dirty="0" smtClean="0">
                <a:solidFill>
                  <a:schemeClr val="tx1"/>
                </a:solidFill>
                <a:latin typeface="PT Sans" panose="02010600030101010101" charset="0"/>
              </a:rPr>
              <a:t>: </a:t>
            </a:r>
            <a:r>
              <a:rPr lang="en-US" sz="1200" dirty="0">
                <a:solidFill>
                  <a:schemeClr val="tx1"/>
                </a:solidFill>
                <a:latin typeface="PT Sans" panose="02010600030101010101" charset="0"/>
                <a:hlinkClick r:id="rId7"/>
              </a:rPr>
              <a:t>https://</a:t>
            </a:r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  <a:hlinkClick r:id="rId7"/>
              </a:rPr>
              <a:t>us-central1-pestatanglungstore.cloudfunctions.net/hello</a:t>
            </a:r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World</a:t>
            </a:r>
            <a:endParaRPr lang="en-US" sz="1200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58166" y="4115522"/>
            <a:ext cx="1894766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Deployed Functions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274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8;p61"/>
          <p:cNvSpPr txBox="1">
            <a:spLocks noGrp="1"/>
          </p:cNvSpPr>
          <p:nvPr>
            <p:ph type="title"/>
          </p:nvPr>
        </p:nvSpPr>
        <p:spPr>
          <a:xfrm>
            <a:off x="2975213" y="43610"/>
            <a:ext cx="2640842" cy="6489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smtClean="0">
                <a:solidFill>
                  <a:schemeClr val="bg2"/>
                </a:solidFill>
              </a:rPr>
              <a:t>FRAMEWORK</a:t>
            </a:r>
            <a:endParaRPr lang="en-MY" dirty="0">
              <a:solidFill>
                <a:schemeClr val="bg2"/>
              </a:solidFill>
            </a:endParaRPr>
          </a:p>
        </p:txBody>
      </p:sp>
      <p:sp>
        <p:nvSpPr>
          <p:cNvPr id="8" name="Google Shape;438;p61"/>
          <p:cNvSpPr txBox="1">
            <a:spLocks/>
          </p:cNvSpPr>
          <p:nvPr/>
        </p:nvSpPr>
        <p:spPr>
          <a:xfrm>
            <a:off x="3687171" y="809895"/>
            <a:ext cx="5265761" cy="105884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MY" dirty="0" smtClean="0">
                <a:solidFill>
                  <a:schemeClr val="tx2"/>
                </a:solidFill>
              </a:rPr>
              <a:t>FRAMEWORKG</a:t>
            </a:r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44270" y="1559964"/>
            <a:ext cx="2208662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Setup in index.js (Main)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87171" y="914634"/>
            <a:ext cx="5113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PT Sans" panose="02010600030101010101" charset="0"/>
              </a:rPr>
              <a:t>Route the </a:t>
            </a:r>
            <a:r>
              <a:rPr lang="en-US" sz="1200" b="1" dirty="0" smtClean="0">
                <a:latin typeface="PT Sans" panose="02010600030101010101" charset="0"/>
              </a:rPr>
              <a:t>store controller </a:t>
            </a:r>
            <a:r>
              <a:rPr lang="en-US" sz="1200" dirty="0" smtClean="0">
                <a:latin typeface="PT Sans" panose="02010600030101010101" charset="0"/>
              </a:rPr>
              <a:t>and merge it with </a:t>
            </a:r>
            <a:r>
              <a:rPr lang="en-US" sz="1200" b="1" dirty="0" smtClean="0">
                <a:latin typeface="PT Sans" panose="02010600030101010101" charset="0"/>
              </a:rPr>
              <a:t>API group</a:t>
            </a:r>
            <a:r>
              <a:rPr lang="en-US" sz="1200" dirty="0" smtClean="0">
                <a:latin typeface="PT Sans" panose="02010600030101010101" charset="0"/>
              </a:rPr>
              <a:t>: </a:t>
            </a:r>
            <a:r>
              <a:rPr lang="en-US" sz="1200" b="1" i="1" dirty="0" smtClean="0">
                <a:latin typeface="PT Sans" panose="02010600030101010101" charset="0"/>
              </a:rPr>
              <a:t>https://link/api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PT Sans" panose="02010600030101010101" charset="0"/>
              </a:rPr>
              <a:t>Function to </a:t>
            </a:r>
            <a:r>
              <a:rPr lang="en-US" sz="1200" b="1" dirty="0" smtClean="0">
                <a:latin typeface="PT Sans" panose="02010600030101010101" charset="0"/>
              </a:rPr>
              <a:t>initiate the value </a:t>
            </a:r>
            <a:r>
              <a:rPr lang="en-US" sz="1200" dirty="0" smtClean="0">
                <a:latin typeface="PT Sans" panose="02010600030101010101" charset="0"/>
              </a:rPr>
              <a:t>in the database : </a:t>
            </a:r>
            <a:r>
              <a:rPr lang="en-US" sz="1200" b="1" i="1" dirty="0" smtClean="0">
                <a:latin typeface="PT Sans" panose="02010600030101010101" charset="0"/>
                <a:hlinkClick r:id="rId3"/>
              </a:rPr>
              <a:t>https://link/setupstore</a:t>
            </a:r>
            <a:r>
              <a:rPr lang="en-US" sz="1200" b="1" i="1" dirty="0" smtClean="0">
                <a:latin typeface="PT Sans" panose="02010600030101010101" charset="0"/>
              </a:rPr>
              <a:t> </a:t>
            </a:r>
            <a:endParaRPr lang="en-US" sz="1200" b="1" i="1" dirty="0">
              <a:latin typeface="PT Sans" panose="02010600030101010101" charset="0"/>
            </a:endParaRPr>
          </a:p>
        </p:txBody>
      </p:sp>
      <p:sp>
        <p:nvSpPr>
          <p:cNvPr id="12" name="Google Shape;438;p61"/>
          <p:cNvSpPr txBox="1">
            <a:spLocks/>
          </p:cNvSpPr>
          <p:nvPr/>
        </p:nvSpPr>
        <p:spPr>
          <a:xfrm>
            <a:off x="156920" y="1987129"/>
            <a:ext cx="8796011" cy="301477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6950" y="1980305"/>
            <a:ext cx="1849271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  GET the list of Items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06222" y="1980305"/>
            <a:ext cx="6946710" cy="30777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5659" y="2325285"/>
            <a:ext cx="1596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Model:</a:t>
            </a:r>
            <a:r>
              <a:rPr lang="en-US" sz="1200" i="1" dirty="0" smtClean="0">
                <a:solidFill>
                  <a:schemeClr val="tx1"/>
                </a:solidFill>
                <a:latin typeface="PT Sans" panose="02010600030101010101" charset="0"/>
              </a:rPr>
              <a:t> store_model.js</a:t>
            </a:r>
            <a:endParaRPr lang="en-US" sz="1200" i="1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87171" y="1559343"/>
            <a:ext cx="3057099" cy="30777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21" y="777192"/>
            <a:ext cx="3501239" cy="11242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9" t="35220"/>
          <a:stretch/>
        </p:blipFill>
        <p:spPr>
          <a:xfrm>
            <a:off x="325475" y="2568116"/>
            <a:ext cx="2518013" cy="64826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6"/>
          <a:stretch/>
        </p:blipFill>
        <p:spPr>
          <a:xfrm>
            <a:off x="317934" y="3423512"/>
            <a:ext cx="2533093" cy="136013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43587" y="3187137"/>
            <a:ext cx="2080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Controller: </a:t>
            </a:r>
            <a:r>
              <a:rPr lang="en-US" sz="1200" i="1" dirty="0">
                <a:solidFill>
                  <a:schemeClr val="tx1"/>
                </a:solidFill>
                <a:latin typeface="PT Sans" panose="02010600030101010101" charset="0"/>
              </a:rPr>
              <a:t>s</a:t>
            </a:r>
            <a:r>
              <a:rPr lang="en-US" sz="1200" i="1" dirty="0" smtClean="0">
                <a:solidFill>
                  <a:schemeClr val="tx1"/>
                </a:solidFill>
                <a:latin typeface="PT Sans" panose="02010600030101010101" charset="0"/>
              </a:rPr>
              <a:t>tore_controller.js</a:t>
            </a:r>
            <a:endParaRPr lang="en-US" sz="1200" i="1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" t="16488" r="-224" b="8808"/>
          <a:stretch/>
        </p:blipFill>
        <p:spPr>
          <a:xfrm>
            <a:off x="2923303" y="2582048"/>
            <a:ext cx="5123351" cy="175111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857136" y="4333164"/>
            <a:ext cx="46150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tx1"/>
                </a:solidFill>
                <a:latin typeface="PT Sans" panose="02010600030101010101" charset="0"/>
              </a:rPr>
              <a:t>GET the list of items (Example Link)</a:t>
            </a:r>
          </a:p>
          <a:p>
            <a:r>
              <a:rPr lang="en-MY" sz="1200" dirty="0" smtClean="0">
                <a:latin typeface="PT Sans" panose="02010600030101010101" charset="0"/>
              </a:rPr>
              <a:t>https</a:t>
            </a:r>
            <a:r>
              <a:rPr lang="en-MY" sz="1200" dirty="0">
                <a:latin typeface="PT Sans" panose="02010600030101010101" charset="0"/>
              </a:rPr>
              <a:t>://</a:t>
            </a:r>
            <a:r>
              <a:rPr lang="en-MY" sz="1200" dirty="0" smtClean="0">
                <a:latin typeface="PT Sans" panose="02010600030101010101" charset="0"/>
              </a:rPr>
              <a:t>us-central1-pestatanglungstore.cloudfunctions.net/api/store</a:t>
            </a:r>
            <a:endParaRPr lang="en-US" sz="1200" dirty="0" smtClean="0">
              <a:solidFill>
                <a:schemeClr val="tx1"/>
              </a:solidFill>
              <a:latin typeface="PT Sans" panose="02010600030101010101" charset="0"/>
            </a:endParaRPr>
          </a:p>
          <a:p>
            <a:endParaRPr lang="en-US" sz="1200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32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8;p61"/>
          <p:cNvSpPr txBox="1">
            <a:spLocks noGrp="1"/>
          </p:cNvSpPr>
          <p:nvPr>
            <p:ph type="title"/>
          </p:nvPr>
        </p:nvSpPr>
        <p:spPr>
          <a:xfrm>
            <a:off x="2975213" y="43610"/>
            <a:ext cx="2640842" cy="6489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smtClean="0">
                <a:solidFill>
                  <a:schemeClr val="bg2"/>
                </a:solidFill>
              </a:rPr>
              <a:t>FRAMEWORK</a:t>
            </a:r>
            <a:endParaRPr lang="en-MY" dirty="0">
              <a:solidFill>
                <a:schemeClr val="bg2"/>
              </a:solidFill>
            </a:endParaRPr>
          </a:p>
        </p:txBody>
      </p:sp>
      <p:sp>
        <p:nvSpPr>
          <p:cNvPr id="12" name="Google Shape;438;p61"/>
          <p:cNvSpPr txBox="1">
            <a:spLocks/>
          </p:cNvSpPr>
          <p:nvPr/>
        </p:nvSpPr>
        <p:spPr>
          <a:xfrm>
            <a:off x="75034" y="977195"/>
            <a:ext cx="8964567" cy="301477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064" y="970371"/>
            <a:ext cx="1849271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  GET single item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24335" y="970371"/>
            <a:ext cx="7115265" cy="30777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773" y="1315351"/>
            <a:ext cx="1596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Model:</a:t>
            </a:r>
            <a:r>
              <a:rPr lang="en-US" sz="1200" i="1" dirty="0" smtClean="0">
                <a:solidFill>
                  <a:schemeClr val="tx1"/>
                </a:solidFill>
                <a:latin typeface="PT Sans" panose="02010600030101010101" charset="0"/>
              </a:rPr>
              <a:t> store_model.js</a:t>
            </a:r>
            <a:endParaRPr lang="en-US" sz="1200" i="1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3773" y="2107148"/>
            <a:ext cx="2080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Controller: </a:t>
            </a:r>
            <a:r>
              <a:rPr lang="en-US" sz="1200" i="1" dirty="0">
                <a:solidFill>
                  <a:schemeClr val="tx1"/>
                </a:solidFill>
                <a:latin typeface="PT Sans" panose="02010600030101010101" charset="0"/>
              </a:rPr>
              <a:t>s</a:t>
            </a:r>
            <a:r>
              <a:rPr lang="en-US" sz="1200" i="1" dirty="0" smtClean="0">
                <a:solidFill>
                  <a:schemeClr val="tx1"/>
                </a:solidFill>
                <a:latin typeface="PT Sans" panose="02010600030101010101" charset="0"/>
              </a:rPr>
              <a:t>tore_controller.js</a:t>
            </a:r>
            <a:endParaRPr lang="en-US" sz="1200" i="1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80297" y="2773919"/>
            <a:ext cx="50593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>
                <a:solidFill>
                  <a:schemeClr val="tx1"/>
                </a:solidFill>
                <a:latin typeface="PT Sans" panose="02010600030101010101" charset="0"/>
              </a:rPr>
              <a:t>GET single item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Ex. {</a:t>
            </a:r>
            <a:r>
              <a:rPr lang="en-MY" sz="1200" dirty="0">
                <a:solidFill>
                  <a:schemeClr val="tx1"/>
                </a:solidFill>
                <a:latin typeface="PT Sans" panose="02010600030101010101" charset="0"/>
              </a:rPr>
              <a:t>{title: 'A4 Paper (Red)', quantity: '20', id: '</a:t>
            </a:r>
            <a:r>
              <a:rPr lang="en-MY" sz="1200" b="1" dirty="0">
                <a:solidFill>
                  <a:schemeClr val="tx1"/>
                </a:solidFill>
                <a:latin typeface="PT Sans" panose="02010600030101010101" charset="0"/>
              </a:rPr>
              <a:t>0dbAWTs7T6KAgT73n7tv</a:t>
            </a:r>
            <a:r>
              <a:rPr lang="en-MY" sz="1200" dirty="0">
                <a:solidFill>
                  <a:schemeClr val="tx1"/>
                </a:solidFill>
                <a:latin typeface="PT Sans" panose="02010600030101010101" charset="0"/>
              </a:rPr>
              <a:t>'}</a:t>
            </a:r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}</a:t>
            </a:r>
          </a:p>
          <a:p>
            <a:r>
              <a:rPr lang="en-US" sz="1100" b="1" u="sng" dirty="0" smtClean="0">
                <a:solidFill>
                  <a:schemeClr val="tx1"/>
                </a:solidFill>
                <a:latin typeface="PT Sans" panose="02010600030101010101" charset="0"/>
              </a:rPr>
              <a:t>Example Link</a:t>
            </a:r>
          </a:p>
          <a:p>
            <a:r>
              <a:rPr lang="en-MY" sz="1200" dirty="0" smtClean="0">
                <a:latin typeface="PT Sans" panose="02010600030101010101" charset="0"/>
              </a:rPr>
              <a:t>https://us-central1-pestatanglungstore.cloudfunctions.net/api/store/0dbAWTs7T6KAgT73n7tv</a:t>
            </a:r>
            <a:endParaRPr lang="en-US" sz="1200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86" r="523" b="8549"/>
          <a:stretch/>
        </p:blipFill>
        <p:spPr>
          <a:xfrm>
            <a:off x="243590" y="2348818"/>
            <a:ext cx="3736708" cy="148010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373" y="1961470"/>
            <a:ext cx="4808594" cy="8124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" t="23097" r="298" b="4673"/>
          <a:stretch/>
        </p:blipFill>
        <p:spPr>
          <a:xfrm>
            <a:off x="4021374" y="1551562"/>
            <a:ext cx="4808593" cy="1066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1" t="40989" r="2239" b="4813"/>
          <a:stretch/>
        </p:blipFill>
        <p:spPr>
          <a:xfrm>
            <a:off x="243590" y="1537745"/>
            <a:ext cx="2745270" cy="5698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860" y="1537745"/>
            <a:ext cx="991437" cy="56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72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8;p61"/>
          <p:cNvSpPr txBox="1">
            <a:spLocks noGrp="1"/>
          </p:cNvSpPr>
          <p:nvPr>
            <p:ph type="title"/>
          </p:nvPr>
        </p:nvSpPr>
        <p:spPr>
          <a:xfrm>
            <a:off x="2975213" y="43610"/>
            <a:ext cx="2640842" cy="6489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smtClean="0">
                <a:solidFill>
                  <a:schemeClr val="bg2"/>
                </a:solidFill>
              </a:rPr>
              <a:t>FRAMEWORK</a:t>
            </a:r>
            <a:endParaRPr lang="en-MY" dirty="0">
              <a:solidFill>
                <a:schemeClr val="bg2"/>
              </a:solidFill>
            </a:endParaRPr>
          </a:p>
        </p:txBody>
      </p:sp>
      <p:sp>
        <p:nvSpPr>
          <p:cNvPr id="12" name="Google Shape;438;p61"/>
          <p:cNvSpPr txBox="1">
            <a:spLocks/>
          </p:cNvSpPr>
          <p:nvPr/>
        </p:nvSpPr>
        <p:spPr>
          <a:xfrm>
            <a:off x="75034" y="977195"/>
            <a:ext cx="8964567" cy="301477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064" y="970371"/>
            <a:ext cx="1849271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  POST item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24335" y="970371"/>
            <a:ext cx="7115265" cy="30777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773" y="1315351"/>
            <a:ext cx="1596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Model:</a:t>
            </a:r>
            <a:r>
              <a:rPr lang="en-US" sz="1200" i="1" dirty="0" smtClean="0">
                <a:solidFill>
                  <a:schemeClr val="tx1"/>
                </a:solidFill>
                <a:latin typeface="PT Sans" panose="02010600030101010101" charset="0"/>
              </a:rPr>
              <a:t> store_model.js</a:t>
            </a:r>
            <a:endParaRPr lang="en-US" sz="1200" i="1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3773" y="2107148"/>
            <a:ext cx="2080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Controller: </a:t>
            </a:r>
            <a:r>
              <a:rPr lang="en-US" sz="1200" i="1" dirty="0">
                <a:solidFill>
                  <a:schemeClr val="tx1"/>
                </a:solidFill>
                <a:latin typeface="PT Sans" panose="02010600030101010101" charset="0"/>
              </a:rPr>
              <a:t>s</a:t>
            </a:r>
            <a:r>
              <a:rPr lang="en-US" sz="1200" i="1" dirty="0" smtClean="0">
                <a:solidFill>
                  <a:schemeClr val="tx1"/>
                </a:solidFill>
                <a:latin typeface="PT Sans" panose="02010600030101010101" charset="0"/>
              </a:rPr>
              <a:t>tore_controller.js</a:t>
            </a:r>
            <a:endParaRPr lang="en-US" sz="1200" i="1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t="29678" r="896" b="4989"/>
          <a:stretch/>
        </p:blipFill>
        <p:spPr>
          <a:xfrm>
            <a:off x="3241441" y="1533377"/>
            <a:ext cx="5735598" cy="9709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36013" r="5895" b="15790"/>
          <a:stretch/>
        </p:blipFill>
        <p:spPr>
          <a:xfrm>
            <a:off x="243590" y="1533377"/>
            <a:ext cx="2927444" cy="573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8" r="2388" b="6765"/>
          <a:stretch/>
        </p:blipFill>
        <p:spPr>
          <a:xfrm>
            <a:off x="223118" y="2350562"/>
            <a:ext cx="2951839" cy="12592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41441" y="2548004"/>
            <a:ext cx="50593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>
                <a:solidFill>
                  <a:schemeClr val="tx1"/>
                </a:solidFill>
                <a:latin typeface="PT Sans" panose="02010600030101010101" charset="0"/>
              </a:rPr>
              <a:t>POST item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Use POST method to call API</a:t>
            </a:r>
          </a:p>
          <a:p>
            <a:r>
              <a:rPr lang="en-US" sz="1200" dirty="0">
                <a:solidFill>
                  <a:schemeClr val="tx1"/>
                </a:solidFill>
                <a:latin typeface="PT Sans" panose="02010600030101010101" charset="0"/>
              </a:rPr>
              <a:t>S</a:t>
            </a:r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imple Input Data: </a:t>
            </a:r>
            <a:r>
              <a:rPr lang="en-MY" sz="1200" dirty="0" smtClean="0">
                <a:solidFill>
                  <a:schemeClr val="tx1"/>
                </a:solidFill>
                <a:latin typeface="PT Sans" panose="02010600030101010101" charset="0"/>
              </a:rPr>
              <a:t>{</a:t>
            </a:r>
            <a:r>
              <a:rPr lang="en-MY" sz="1200" dirty="0">
                <a:solidFill>
                  <a:schemeClr val="tx1"/>
                </a:solidFill>
                <a:latin typeface="PT Sans" panose="02010600030101010101" charset="0"/>
              </a:rPr>
              <a:t>title: 'A4 Paper (Red)', quantity: '20</a:t>
            </a:r>
            <a:r>
              <a:rPr lang="en-MY" sz="1200" dirty="0" smtClean="0">
                <a:solidFill>
                  <a:schemeClr val="tx1"/>
                </a:solidFill>
                <a:latin typeface="PT Sans" panose="02010600030101010101" charset="0"/>
              </a:rPr>
              <a:t>'}</a:t>
            </a:r>
            <a:endParaRPr lang="en-US" sz="1200" dirty="0" smtClean="0">
              <a:solidFill>
                <a:schemeClr val="tx1"/>
              </a:solidFill>
              <a:latin typeface="PT Sans" panose="02010600030101010101" charset="0"/>
            </a:endParaRPr>
          </a:p>
          <a:p>
            <a:r>
              <a:rPr lang="en-US" sz="1100" b="1" u="sng" dirty="0" smtClean="0">
                <a:solidFill>
                  <a:schemeClr val="tx1"/>
                </a:solidFill>
                <a:latin typeface="PT Sans" panose="02010600030101010101" charset="0"/>
              </a:rPr>
              <a:t>Example Link</a:t>
            </a:r>
          </a:p>
          <a:p>
            <a:r>
              <a:rPr lang="en-MY" sz="1200" dirty="0" smtClean="0">
                <a:latin typeface="PT Sans" panose="02010600030101010101" charset="0"/>
              </a:rPr>
              <a:t>https://us-central1-pestatanglungstore.cloudfunctions.net/api/store</a:t>
            </a:r>
            <a:endParaRPr lang="en-US" sz="1200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244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8;p61"/>
          <p:cNvSpPr txBox="1">
            <a:spLocks noGrp="1"/>
          </p:cNvSpPr>
          <p:nvPr>
            <p:ph type="title"/>
          </p:nvPr>
        </p:nvSpPr>
        <p:spPr>
          <a:xfrm>
            <a:off x="2975213" y="43610"/>
            <a:ext cx="2640842" cy="6489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smtClean="0">
                <a:solidFill>
                  <a:schemeClr val="bg2"/>
                </a:solidFill>
              </a:rPr>
              <a:t>FRAMEWORK</a:t>
            </a:r>
            <a:endParaRPr lang="en-MY" dirty="0">
              <a:solidFill>
                <a:schemeClr val="bg2"/>
              </a:solidFill>
            </a:endParaRPr>
          </a:p>
        </p:txBody>
      </p:sp>
      <p:sp>
        <p:nvSpPr>
          <p:cNvPr id="12" name="Google Shape;438;p61"/>
          <p:cNvSpPr txBox="1">
            <a:spLocks/>
          </p:cNvSpPr>
          <p:nvPr/>
        </p:nvSpPr>
        <p:spPr>
          <a:xfrm>
            <a:off x="184216" y="1059082"/>
            <a:ext cx="8857426" cy="315125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4246" y="1052258"/>
            <a:ext cx="1849271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  PUT item (Edit Item)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33518" y="1052258"/>
            <a:ext cx="7008124" cy="30777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2955" y="1397238"/>
            <a:ext cx="1596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Model:</a:t>
            </a:r>
            <a:r>
              <a:rPr lang="en-US" sz="1200" i="1" dirty="0" smtClean="0">
                <a:solidFill>
                  <a:schemeClr val="tx1"/>
                </a:solidFill>
                <a:latin typeface="PT Sans" panose="02010600030101010101" charset="0"/>
              </a:rPr>
              <a:t> store_model.js</a:t>
            </a:r>
            <a:endParaRPr lang="en-US" sz="1200" i="1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2955" y="2338869"/>
            <a:ext cx="2080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Controller: </a:t>
            </a:r>
            <a:r>
              <a:rPr lang="en-US" sz="1200" i="1" dirty="0">
                <a:solidFill>
                  <a:schemeClr val="tx1"/>
                </a:solidFill>
                <a:latin typeface="PT Sans" panose="02010600030101010101" charset="0"/>
              </a:rPr>
              <a:t>s</a:t>
            </a:r>
            <a:r>
              <a:rPr lang="en-US" sz="1200" i="1" dirty="0" smtClean="0">
                <a:solidFill>
                  <a:schemeClr val="tx1"/>
                </a:solidFill>
                <a:latin typeface="PT Sans" panose="02010600030101010101" charset="0"/>
              </a:rPr>
              <a:t>tore_controller.js</a:t>
            </a:r>
            <a:endParaRPr lang="en-US" sz="1200" i="1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767" y="1612856"/>
            <a:ext cx="991437" cy="6509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20694" r="597" b="2192"/>
          <a:stretch/>
        </p:blipFill>
        <p:spPr>
          <a:xfrm>
            <a:off x="4028661" y="1477121"/>
            <a:ext cx="4184868" cy="14345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8" t="36570" r="5448" b="13291"/>
          <a:stretch/>
        </p:blipFill>
        <p:spPr>
          <a:xfrm>
            <a:off x="352772" y="1618621"/>
            <a:ext cx="3291084" cy="6520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2" r="2746" b="4782"/>
          <a:stretch/>
        </p:blipFill>
        <p:spPr>
          <a:xfrm>
            <a:off x="354259" y="2617928"/>
            <a:ext cx="3593098" cy="14491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40533" y="2886106"/>
            <a:ext cx="514887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>
                <a:solidFill>
                  <a:schemeClr val="tx1"/>
                </a:solidFill>
                <a:latin typeface="PT Sans" panose="02010600030101010101" charset="0"/>
              </a:rPr>
              <a:t>PUT item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Use PUT method to call API (Must have ID)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Simple Input Data: </a:t>
            </a:r>
            <a:r>
              <a:rPr lang="en-MY" sz="1200" dirty="0" smtClean="0">
                <a:solidFill>
                  <a:schemeClr val="tx1"/>
                </a:solidFill>
                <a:latin typeface="PT Sans" panose="02010600030101010101" charset="0"/>
              </a:rPr>
              <a:t>{title: 'A4 Paper (Red)', quantity: '20'}</a:t>
            </a:r>
            <a:endParaRPr lang="en-US" sz="1200" dirty="0" smtClean="0">
              <a:solidFill>
                <a:schemeClr val="tx1"/>
              </a:solidFill>
              <a:latin typeface="PT Sans" panose="02010600030101010101" charset="0"/>
            </a:endParaRPr>
          </a:p>
          <a:p>
            <a:r>
              <a:rPr lang="en-US" sz="1100" b="1" u="sng" dirty="0" smtClean="0">
                <a:solidFill>
                  <a:schemeClr val="tx1"/>
                </a:solidFill>
                <a:latin typeface="PT Sans" panose="02010600030101010101" charset="0"/>
              </a:rPr>
              <a:t>Example Link</a:t>
            </a:r>
          </a:p>
          <a:p>
            <a:r>
              <a:rPr lang="en-MY" sz="1200" dirty="0">
                <a:latin typeface="PT Sans" panose="02010600030101010101" charset="0"/>
              </a:rPr>
              <a:t>https://</a:t>
            </a:r>
            <a:r>
              <a:rPr lang="en-MY" sz="1200" dirty="0" smtClean="0">
                <a:latin typeface="PT Sans" panose="02010600030101010101" charset="0"/>
              </a:rPr>
              <a:t>us-central1-pestatanglungstore.cloudfunctions.net/api/store/0dbAWTs7T6KAgT73n7tv</a:t>
            </a:r>
            <a:endParaRPr lang="en-MY" sz="1200" dirty="0">
              <a:latin typeface="PT Sans" panose="02010600030101010101" charset="0"/>
            </a:endParaRPr>
          </a:p>
          <a:p>
            <a:endParaRPr lang="en-US" sz="1200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38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8;p61"/>
          <p:cNvSpPr txBox="1">
            <a:spLocks noGrp="1"/>
          </p:cNvSpPr>
          <p:nvPr>
            <p:ph type="title"/>
          </p:nvPr>
        </p:nvSpPr>
        <p:spPr>
          <a:xfrm>
            <a:off x="2975213" y="43610"/>
            <a:ext cx="2640842" cy="6489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smtClean="0">
                <a:solidFill>
                  <a:schemeClr val="bg2"/>
                </a:solidFill>
              </a:rPr>
              <a:t>FRAMEWORK</a:t>
            </a:r>
            <a:endParaRPr lang="en-MY" dirty="0">
              <a:solidFill>
                <a:schemeClr val="bg2"/>
              </a:solidFill>
            </a:endParaRPr>
          </a:p>
        </p:txBody>
      </p:sp>
      <p:sp>
        <p:nvSpPr>
          <p:cNvPr id="12" name="Google Shape;438;p61"/>
          <p:cNvSpPr txBox="1">
            <a:spLocks/>
          </p:cNvSpPr>
          <p:nvPr/>
        </p:nvSpPr>
        <p:spPr>
          <a:xfrm>
            <a:off x="75034" y="977195"/>
            <a:ext cx="8964567" cy="301477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065" y="970371"/>
            <a:ext cx="1276064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  DELETE item 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51129" y="970371"/>
            <a:ext cx="7688471" cy="30777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773" y="1315351"/>
            <a:ext cx="1596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Model:</a:t>
            </a:r>
            <a:r>
              <a:rPr lang="en-US" sz="1200" i="1" dirty="0" smtClean="0">
                <a:solidFill>
                  <a:schemeClr val="tx1"/>
                </a:solidFill>
                <a:latin typeface="PT Sans" panose="02010600030101010101" charset="0"/>
              </a:rPr>
              <a:t> store_model.js</a:t>
            </a:r>
            <a:endParaRPr lang="en-US" sz="1200" i="1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3773" y="2141268"/>
            <a:ext cx="2080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Controller: </a:t>
            </a:r>
            <a:r>
              <a:rPr lang="en-US" sz="1200" i="1" dirty="0">
                <a:solidFill>
                  <a:schemeClr val="tx1"/>
                </a:solidFill>
                <a:latin typeface="PT Sans" panose="02010600030101010101" charset="0"/>
              </a:rPr>
              <a:t>s</a:t>
            </a:r>
            <a:r>
              <a:rPr lang="en-US" sz="1200" i="1" dirty="0" smtClean="0">
                <a:solidFill>
                  <a:schemeClr val="tx1"/>
                </a:solidFill>
                <a:latin typeface="PT Sans" panose="02010600030101010101" charset="0"/>
              </a:rPr>
              <a:t>tore_controller.js</a:t>
            </a:r>
            <a:endParaRPr lang="en-US" sz="1200" i="1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0"/>
          <a:stretch/>
        </p:blipFill>
        <p:spPr>
          <a:xfrm>
            <a:off x="3549669" y="1537746"/>
            <a:ext cx="5137131" cy="1485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38026" r="5671" b="16213"/>
          <a:stretch/>
        </p:blipFill>
        <p:spPr>
          <a:xfrm>
            <a:off x="253736" y="1537745"/>
            <a:ext cx="3205971" cy="5996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" t="16119" r="2239" b="6516"/>
          <a:stretch/>
        </p:blipFill>
        <p:spPr>
          <a:xfrm>
            <a:off x="253736" y="2384147"/>
            <a:ext cx="3207223" cy="142711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537925" y="3023178"/>
            <a:ext cx="514887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>
                <a:solidFill>
                  <a:schemeClr val="tx1"/>
                </a:solidFill>
                <a:latin typeface="PT Sans" panose="02010600030101010101" charset="0"/>
              </a:rPr>
              <a:t>DELETE item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Use DELETE method to call API (Must have ID)</a:t>
            </a:r>
          </a:p>
          <a:p>
            <a:r>
              <a:rPr lang="en-US" sz="1100" b="1" u="sng" dirty="0" smtClean="0">
                <a:solidFill>
                  <a:schemeClr val="tx1"/>
                </a:solidFill>
                <a:latin typeface="PT Sans" panose="02010600030101010101" charset="0"/>
              </a:rPr>
              <a:t>Example Link</a:t>
            </a:r>
          </a:p>
          <a:p>
            <a:r>
              <a:rPr lang="en-MY" sz="1200" dirty="0">
                <a:latin typeface="PT Sans" panose="02010600030101010101" charset="0"/>
              </a:rPr>
              <a:t>https://</a:t>
            </a:r>
            <a:r>
              <a:rPr lang="en-MY" sz="1200" dirty="0" smtClean="0">
                <a:latin typeface="PT Sans" panose="02010600030101010101" charset="0"/>
              </a:rPr>
              <a:t>us-central1-pestatanglungstore.cloudfunctions.net/api/store</a:t>
            </a:r>
            <a:endParaRPr lang="en-MY" sz="1200" dirty="0">
              <a:latin typeface="PT Sans" panose="02010600030101010101" charset="0"/>
            </a:endParaRPr>
          </a:p>
          <a:p>
            <a:endParaRPr lang="en-US" sz="1200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020952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456</Words>
  <Application>Microsoft Office PowerPoint</Application>
  <PresentationFormat>On-screen Show (16:9)</PresentationFormat>
  <Paragraphs>101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PT Sans</vt:lpstr>
      <vt:lpstr>Montserrat</vt:lpstr>
      <vt:lpstr>Crimson Text</vt:lpstr>
      <vt:lpstr>等线</vt:lpstr>
      <vt:lpstr>Vidaloka</vt:lpstr>
      <vt:lpstr>Arial</vt:lpstr>
      <vt:lpstr>Times New Roman</vt:lpstr>
      <vt:lpstr>Minimalist Business Slides by Slidesgo</vt:lpstr>
      <vt:lpstr>Assignment 2 Framework &amp; Rest</vt:lpstr>
      <vt:lpstr>01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RESTFUL API</vt:lpstr>
      <vt:lpstr>FRAMEWORK</vt:lpstr>
      <vt:lpstr>FRAMEWORK</vt:lpstr>
      <vt:lpstr>FUNCTIONALITY</vt:lpstr>
      <vt:lpstr>FUNCTIONALITY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2 Framework &amp; Rest</dc:title>
  <dc:creator>Acer</dc:creator>
  <cp:lastModifiedBy>Acer</cp:lastModifiedBy>
  <cp:revision>20</cp:revision>
  <dcterms:modified xsi:type="dcterms:W3CDTF">2022-06-15T14:28:24Z</dcterms:modified>
</cp:coreProperties>
</file>